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80" r:id="rId4"/>
    <p:sldId id="340" r:id="rId6"/>
    <p:sldId id="260" r:id="rId7"/>
    <p:sldId id="359" r:id="rId8"/>
    <p:sldId id="363" r:id="rId9"/>
    <p:sldId id="360" r:id="rId10"/>
    <p:sldId id="362" r:id="rId11"/>
    <p:sldId id="372" r:id="rId12"/>
    <p:sldId id="284" r:id="rId13"/>
    <p:sldId id="262" r:id="rId14"/>
    <p:sldId id="364" r:id="rId15"/>
    <p:sldId id="370" r:id="rId16"/>
    <p:sldId id="342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5" autoAdjust="0"/>
    <p:restoredTop sz="93602"/>
  </p:normalViewPr>
  <p:slideViewPr>
    <p:cSldViewPr snapToGrid="0" snapToObjects="1">
      <p:cViewPr varScale="1">
        <p:scale>
          <a:sx n="82" d="100"/>
          <a:sy n="82" d="100"/>
        </p:scale>
        <p:origin x="11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E48F-FB83-4413-A27B-60E6B7DFCC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microsoft.com/office/2007/relationships/hdphoto" Target="../media/image10.wdp"/><Relationship Id="rId4" Type="http://schemas.openxmlformats.org/officeDocument/2006/relationships/image" Target="../media/image9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tags" Target="../tags/tag3.xml"/><Relationship Id="rId3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8789" y="2289684"/>
            <a:ext cx="11146606" cy="2278632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Segoe UI" panose="020B0502040204020203"/>
                <a:ea typeface="微软雅黑" panose="020B0503020204020204" pitchFamily="34" charset="-122"/>
              </a:rPr>
              <a:t>图论</a:t>
            </a:r>
            <a:endParaRPr lang="zh-CN" altLang="en-US" dirty="0">
              <a:solidFill>
                <a:schemeClr val="accent1"/>
              </a:solidFill>
              <a:latin typeface="Segoe UI" panose="020B0502040204020203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Segoe UI" panose="020B0502040204020203"/>
              </a:rPr>
              <a:t>&amp;</a:t>
            </a:r>
            <a:endParaRPr lang="en-US" altLang="zh-CN" dirty="0">
              <a:solidFill>
                <a:schemeClr val="accent1"/>
              </a:solidFill>
              <a:latin typeface="Segoe UI" panose="020B0502040204020203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solidFill>
                  <a:schemeClr val="accent1"/>
                </a:solidFill>
                <a:sym typeface="+mn-ea"/>
              </a:rPr>
              <a:t>多智能体系统一致性</a:t>
            </a:r>
            <a:endParaRPr kumimoji="1" lang="zh-CN" altLang="en-US" dirty="0">
              <a:solidFill>
                <a:schemeClr val="accent1"/>
              </a:solidFill>
              <a:latin typeface="Segoe UI" panose="020B0502040204020203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88000" y="324485"/>
            <a:ext cx="5060950" cy="2203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多智能体系统一致性算法是指在一个由多个智能体组成的系统中，令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所有智能体的某特征</a:t>
            </a: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值达成一致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的算法。这种算法可以应用于分布式控制、协同感知、集群智能等领域，是多智能体系统中的一项核心技术。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 descr="m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1585" y="3239135"/>
            <a:ext cx="3413760" cy="3413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24655" y="217170"/>
            <a:ext cx="7353300" cy="573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18710" y="546100"/>
            <a:ext cx="52336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思考题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31435" y="1642110"/>
            <a:ext cx="574040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对于有向图，有权图，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公式哪些参数需要改变？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尝试推导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公式的矩阵形式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所有智能体状态最终趋于一致，一致值为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多少？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在各种因素影响下，智能体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状态还会趋于一致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吗？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理解离散时间和连续时间下算法的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异同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82920" y="4583430"/>
            <a:ext cx="483806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可以通过思考，查找阅读文献、资料等各种方法得到答案。将答案记录在</a:t>
            </a:r>
            <a:r>
              <a:rPr lang="zh-CN" altLang="en-US" sz="16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周记里</a:t>
            </a:r>
            <a:endParaRPr lang="zh-CN" altLang="en-US" sz="16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23002" y="3047748"/>
            <a:ext cx="11146606" cy="937764"/>
          </a:xfrm>
        </p:spPr>
        <p:txBody>
          <a:bodyPr/>
          <a:lstStyle/>
          <a:p>
            <a:r>
              <a:rPr lang="en-US" altLang="zh-CN" dirty="0">
                <a:latin typeface="Segoe UI" panose="020B0502040204020203"/>
                <a:ea typeface="微软雅黑" panose="020B0503020204020204" pitchFamily="34" charset="-122"/>
              </a:rPr>
              <a:t>THANK</a:t>
            </a:r>
            <a:r>
              <a:rPr lang="en-US" altLang="zh-CN" dirty="0">
                <a:latin typeface="Segoe UI" panose="020B0502040204020203"/>
              </a:rPr>
              <a:t>S</a:t>
            </a:r>
            <a:r>
              <a:rPr lang="zh-CN" altLang="en-US" dirty="0">
                <a:latin typeface="Segoe UI" panose="020B0502040204020203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Segoe UI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ea typeface="微软雅黑" panose="020B0503020204020204" pitchFamily="34" charset="-122"/>
              </a:rPr>
              <a:t>图论</a:t>
            </a:r>
            <a:endParaRPr lang="zh-CN" altLang="en-US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5900" y="567055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一、图的定义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图(Graph)是由</a:t>
            </a:r>
            <a:r>
              <a:rPr lang="zh-CN" altLang="en-US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顶点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的有穷非空集合V(G)和顶点之间</a:t>
            </a:r>
            <a:r>
              <a:rPr lang="zh-CN" altLang="en-US" sz="24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边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的集合E(G)组成。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通常表示为: G=(V,E)，其中，G表示图，V是图G中顶点的集合，E是图G中边的集合。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若V={v1,v2,...,vn }，则用∣V∣表示图G中顶点的个数，也称图G的阶，E={(u,v)∣u∈V,v∈V}，用∣E∣表示图G中边的条数。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65430" y="25146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二、有向图与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无向图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若E是有向边(也称弧)的有限集合时，则图G为有向图。弧是顶点的</a:t>
            </a:r>
            <a:r>
              <a: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有序对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，记为&lt;v, w&gt;，其中v,w是顶点，v称为弧尾，w称为弧头，&lt;v,w&gt;称为从顶点v到顶点w的弧，也称v邻接到w，或w邻接自v。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若E是无向边(简称边)的有限集合时，则图G为无向图。边是顶点的</a:t>
            </a:r>
            <a:r>
              <a:rPr lang="zh-CN" altLang="en-US" sz="20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无序对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，记为(v, w)或(w,v),因为(v,w)=(w,v), 其中v,w是顶点。可以说顶点w和顶点v互为邻接点。边(v, w)依附于顶点w和v，或者说边(v, w)和顶点v, w相关联。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5430" y="4448810"/>
            <a:ext cx="3548380" cy="2270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85385" y="3891915"/>
            <a:ext cx="2882900" cy="274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960" y="40386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加权图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一个图中，每条边都可以标上具有某种含义的数值，该数值称为该边的权值。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6985" y="2858770"/>
            <a:ext cx="3752850" cy="337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65430" y="49530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邻接矩阵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1210" y="1771650"/>
            <a:ext cx="8191500" cy="331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65430" y="49530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邻接矩阵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7660" y="1495425"/>
            <a:ext cx="8686800" cy="372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98231" y="2260690"/>
            <a:ext cx="8743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 panose="020B0502040204020203"/>
                <a:ea typeface="微软雅黑" panose="020B0503020204020204" pitchFamily="34" charset="-122"/>
              </a:rPr>
              <a:t>           </a:t>
            </a:r>
            <a:endParaRPr lang="zh-CN" altLang="en-US" dirty="0">
              <a:solidFill>
                <a:srgbClr val="000000"/>
              </a:solidFill>
              <a:latin typeface="Segoe UI" panose="020B0502040204020203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65430" y="495300"/>
            <a:ext cx="8316595" cy="375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邻接矩阵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5430" y="1231900"/>
            <a:ext cx="8515350" cy="372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多智能体</a:t>
            </a:r>
            <a:r>
              <a:rPr kumimoji="1" lang="zh-CN" altLang="en-US" dirty="0"/>
              <a:t>系统一致性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PP_MARK_KEY" val="d63d035c-19ed-4d5b-acdb-81825b46563a"/>
  <p:tag name="COMMONDATA" val="eyJoZGlkIjoiMGEyZjAwZTU1MmVhYzcwOTNlYzVmNGJjMDBhZTU0NDgifQ=="/>
  <p:tag name="commondata" val="eyJoZGlkIjoiNjAzNmViMzI2NjAwOTA4ZWIxNWUyYWE1YTY4ZjMzYzQifQ==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2850,&quot;width&quot;:4455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796</Words>
  <Application>WPS 演示</Application>
  <PresentationFormat>宽屏</PresentationFormat>
  <Paragraphs>67</Paragraphs>
  <Slides>13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Segoe UI</vt:lpstr>
      <vt:lpstr>Arial Unicode MS</vt:lpstr>
      <vt:lpstr>等线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Keep</cp:lastModifiedBy>
  <cp:revision>119</cp:revision>
  <dcterms:created xsi:type="dcterms:W3CDTF">2015-08-18T02:51:00Z</dcterms:created>
  <dcterms:modified xsi:type="dcterms:W3CDTF">2024-03-29T02:37:31Z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2017-12-21T08:36:47.5786057Z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ICV">
    <vt:lpwstr>C8FC3941243949658CDE33AD64276E03</vt:lpwstr>
  </property>
  <property fmtid="{D5CDD505-2E9C-101B-9397-08002B2CF9AE}" pid="11" name="KSOProductBuildVer">
    <vt:lpwstr>2052-12.1.0.16417</vt:lpwstr>
  </property>
</Properties>
</file>